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11"/>
  </p:notesMasterIdLst>
  <p:sldIdLst>
    <p:sldId id="273" r:id="rId4"/>
    <p:sldId id="282" r:id="rId5"/>
    <p:sldId id="270" r:id="rId6"/>
    <p:sldId id="269" r:id="rId7"/>
    <p:sldId id="286" r:id="rId8"/>
    <p:sldId id="290" r:id="rId9"/>
    <p:sldId id="330" r:id="rId10"/>
  </p:sldIdLst>
  <p:sldSz cx="12192000" cy="6858000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1B6"/>
    <a:srgbClr val="14112C"/>
    <a:srgbClr val="E0BF67"/>
    <a:srgbClr val="42526B"/>
    <a:srgbClr val="EC7C01"/>
    <a:srgbClr val="C5CFDA"/>
    <a:srgbClr val="FDBE20"/>
    <a:srgbClr val="FCA321"/>
    <a:srgbClr val="293341"/>
    <a:srgbClr val="7F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6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500" b="0" i="0" u="none" strike="noStrike" kern="1200" spc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pPr>
            <a:r>
              <a:rPr lang="ru-RU" sz="15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СТРУКТУРА СЛУШАТЕЛЕЙ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500" b="0" i="0" u="none" strike="noStrike" kern="1200" spc="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446882700904987"/>
          <c:y val="0.18300107482816175"/>
          <c:w val="0.62203616760101754"/>
          <c:h val="0.639953671830327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D-4B50-8BCF-57D518E73A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BD-4B50-8BCF-57D518E73A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BD-4B50-8BCF-57D518E73AC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BD-4B50-8BCF-57D518E73A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BD-4B50-8BCF-57D518E73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рис1!$A$2:$A$6</c:f>
              <c:strCache>
                <c:ptCount val="5"/>
                <c:pt idx="0">
                  <c:v>научные сотрудники</c:v>
                </c:pt>
                <c:pt idx="1">
                  <c:v>преподаватели</c:v>
                </c:pt>
                <c:pt idx="2">
                  <c:v>студенты</c:v>
                </c:pt>
                <c:pt idx="3">
                  <c:v>аспиранты</c:v>
                </c:pt>
                <c:pt idx="4">
                  <c:v>другие </c:v>
                </c:pt>
              </c:strCache>
            </c:strRef>
          </c:cat>
          <c:val>
            <c:numRef>
              <c:f>рис1!$B$2:$B$6</c:f>
              <c:numCache>
                <c:formatCode>0%</c:formatCode>
                <c:ptCount val="5"/>
                <c:pt idx="0">
                  <c:v>0.32</c:v>
                </c:pt>
                <c:pt idx="1">
                  <c:v>0.23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BD-4B50-8BCF-57D518E73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48172491605569E-2"/>
          <c:y val="0.78504038123026243"/>
          <c:w val="0.84169726942794776"/>
          <c:h val="0.19831792192816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500" b="0" i="0" u="none" strike="noStrike" kern="1200" cap="all" spc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pPr>
            <a:r>
              <a:rPr lang="ru-RU" sz="1500" b="0" i="0" u="none" strike="noStrike" kern="1200" spc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 посещения школы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500" b="0" i="0" u="none" strike="noStrike" kern="1200" cap="all" spc="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55409446834674"/>
          <c:y val="0.22076638110310781"/>
          <c:w val="0.56086936813360933"/>
          <c:h val="0.5116218411050048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CA-4735-BE0B-8FBA9A02585F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CA-4735-BE0B-8FBA9A0258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CA-4735-BE0B-8FBA9A02585F}"/>
              </c:ext>
            </c:extLst>
          </c:dPt>
          <c:dLbls>
            <c:dLbl>
              <c:idx val="0"/>
              <c:layout>
                <c:manualLayout>
                  <c:x val="-2.2567961143148329E-3"/>
                  <c:y val="-3.8860117806102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A-4735-BE0B-8FBA9A02585F}"/>
                </c:ext>
              </c:extLst>
            </c:dLbl>
            <c:dLbl>
              <c:idx val="1"/>
              <c:layout>
                <c:manualLayout>
                  <c:x val="-2.9251343067597139E-2"/>
                  <c:y val="-7.70525106435026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CA-4735-BE0B-8FBA9A02585F}"/>
                </c:ext>
              </c:extLst>
            </c:dLbl>
            <c:dLbl>
              <c:idx val="2"/>
              <c:layout>
                <c:manualLayout>
                  <c:x val="-1.424542126037283E-2"/>
                  <c:y val="3.29245996684219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A-4735-BE0B-8FBA9A025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рис1!$A$9:$A$11</c:f>
              <c:strCache>
                <c:ptCount val="3"/>
                <c:pt idx="0">
                  <c:v>научная деятельность</c:v>
                </c:pt>
                <c:pt idx="1">
                  <c:v>клинические исследования</c:v>
                </c:pt>
                <c:pt idx="2">
                  <c:v>другое</c:v>
                </c:pt>
              </c:strCache>
            </c:strRef>
          </c:cat>
          <c:val>
            <c:numRef>
              <c:f>рис1!$B$9:$B$11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CA-4735-BE0B-8FBA9A0258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41772-5F1F-490D-B112-5AB8C71C371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AA9C35-F2B9-4870-830F-B9EC8EE01113}">
      <dgm:prSet phldrT="[Текст]"/>
      <dgm:spPr/>
      <dgm:t>
        <a:bodyPr/>
        <a:lstStyle/>
        <a:p>
          <a:r>
            <a:rPr lang="ru-RU" b="1" dirty="0">
              <a:latin typeface="Segoe UI" panose="020B0502040204020203" pitchFamily="34" charset="0"/>
              <a:cs typeface="Segoe UI" panose="020B0502040204020203" pitchFamily="34" charset="0"/>
            </a:rPr>
            <a:t>Базовый  курс</a:t>
          </a:r>
        </a:p>
      </dgm:t>
    </dgm:pt>
    <dgm:pt modelId="{8857747D-39A2-4826-9490-7C83E5C9C53A}" type="parTrans" cxnId="{F4353CCC-6D3C-4FE9-8249-03EF71DEB47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0F3E4BB-364C-40AF-BDE0-06256DF079BB}" type="sibTrans" cxnId="{F4353CCC-6D3C-4FE9-8249-03EF71DEB47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6F4E09-3D42-437C-B21A-D76974BEE0CE}">
      <dgm:prSet phldrT="[Текст]"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Расширение тематики - этика научных исследований в педагогике, психологии  и  социологии</a:t>
          </a:r>
        </a:p>
      </dgm:t>
    </dgm:pt>
    <dgm:pt modelId="{31710352-D017-404B-B7CE-8E055B61F77F}" type="parTrans" cxnId="{9C038FB7-21A4-493D-ADCE-8806EE6CAF9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8D8E04-9745-4018-AE82-3A951838086C}" type="sibTrans" cxnId="{9C038FB7-21A4-493D-ADCE-8806EE6CAF9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76A348-16D2-4994-B898-D8ED7DDCFB85}">
      <dgm:prSet phldrT="[Текст]"/>
      <dgm:spPr/>
      <dgm:t>
        <a:bodyPr/>
        <a:lstStyle/>
        <a:p>
          <a:r>
            <a:rPr lang="ru-RU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Специальные циклы </a:t>
          </a:r>
          <a:endParaRPr lang="ru-RU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5A0C00-9CF2-41DF-A65B-BDBC4A372683}" type="parTrans" cxnId="{D46C73C1-3DB1-496D-B5CD-DC39413A54D5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4B1FE9A-2F63-4718-9912-D91D96244645}" type="sibTrans" cxnId="{D46C73C1-3DB1-496D-B5CD-DC39413A54D5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4C90BA4-7B48-45A1-AE4A-245C09FAEA41}">
      <dgm:prSet phldrT="[Текст]"/>
      <dgm:spPr/>
      <dgm:t>
        <a:bodyPr/>
        <a:lstStyle/>
        <a:p>
          <a:r>
            <a:rPr lang="ru-RU" b="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Этические основы работы с животными 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384D11-C61B-47DF-9B6E-51E462035B5B}" type="parTrans" cxnId="{F397B3F4-7F2E-41B3-9CF4-DF51F10E640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3CBC3A-785D-4422-B08D-1DE23D5EC34D}" type="sibTrans" cxnId="{F397B3F4-7F2E-41B3-9CF4-DF51F10E640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09CA1B8-3B96-454E-9A19-BD2CA32CB50D}">
      <dgm:prSet phldrT="[Текст]"/>
      <dgm:spPr/>
      <dgm:t>
        <a:bodyPr/>
        <a:lstStyle/>
        <a:p>
          <a:r>
            <a:rPr lang="ru-RU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Экспертная деятельность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0A2CC9-9CF7-4F85-9628-BFD2CC1CCDC4}" type="parTrans" cxnId="{17852B32-5A9E-49B3-8D3E-C1FA2447FF64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978364-F722-486F-9B3D-0533A55CAD75}" type="sibTrans" cxnId="{17852B32-5A9E-49B3-8D3E-C1FA2447FF64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74BDD38-AC96-4599-813E-DCA61FEFFBD6}">
      <dgm:prSet phldrT="[Текст]"/>
      <dgm:spPr/>
      <dgm:t>
        <a:bodyPr/>
        <a:lstStyle/>
        <a:p>
          <a:r>
            <a:rPr lang="ru-RU" b="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Этический кодекс Российского исследователя</a:t>
          </a:r>
          <a:endParaRPr lang="ru-RU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FC1888-5253-4BDB-9CDB-BB73D3AF0386}" type="parTrans" cxnId="{21ADD350-5E84-4A8F-A61E-796DE342554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9ED8BE-EC5C-4F2C-946F-31F65546F05A}" type="sibTrans" cxnId="{21ADD350-5E84-4A8F-A61E-796DE342554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6610C8-BA3D-4773-ACF2-86944E73652C}">
      <dgm:prSet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Этика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Big Data</a:t>
          </a:r>
        </a:p>
      </dgm:t>
    </dgm:pt>
    <dgm:pt modelId="{6ABE0582-F6AC-445B-8AEE-712DB4446CC3}" type="parTrans" cxnId="{E6A13B8E-1CA2-4BED-A6E5-98B3864AF9F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C5679A-23DC-414A-86BC-3A5D8815199A}" type="sibTrans" cxnId="{E6A13B8E-1CA2-4BED-A6E5-98B3864AF9F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2C3D7F-62CB-49BF-A33B-D2EC7A6E715E}">
      <dgm:prSet/>
      <dgm:spPr/>
      <dgm:t>
        <a:bodyPr/>
        <a:lstStyle/>
        <a:p>
          <a:r>
            <a:rPr lang="ru-RU" b="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Этические аспекты внедрения инновационных  биотехнологий</a:t>
          </a:r>
          <a:endParaRPr lang="en-US" b="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D4366A54-3ED7-4D0E-BA9A-A124F888B65F}" type="parTrans" cxnId="{7A97226B-DB1C-407F-AE1F-2EA45C7F6B0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7196B0-5EF5-40A2-A543-3106BEA323B9}" type="sibTrans" cxnId="{7A97226B-DB1C-407F-AE1F-2EA45C7F6B0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3529E8-E26F-435D-95B9-E370E9520742}">
      <dgm:prSet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Разбор примеров из  практики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F84F6A5-22C2-48EC-B2EF-934462CFE6BC}" type="parTrans" cxnId="{F786B68F-1EF9-49E9-A81F-EE8CF1D0849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FB46821-2EA5-4A0E-8FBE-088934A06DB9}" type="sibTrans" cxnId="{F786B68F-1EF9-49E9-A81F-EE8CF1D08497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8E1F91-DA4E-48BA-A6AC-9100BB740BD0}">
      <dgm:prSet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Этика и системы искусственного интеллекта</a:t>
          </a:r>
          <a:endParaRPr lang="en-US" b="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ABC4DFC-523E-4C39-A98A-FD236CD24C72}" type="parTrans" cxnId="{704DEFB0-503D-4BF9-A44D-1C7D71B5C87D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3E78B1-E48B-40A1-80B2-E4F87138A2DB}" type="sibTrans" cxnId="{704DEFB0-503D-4BF9-A44D-1C7D71B5C87D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C4FCBB6-D4E0-4B55-A5D7-C44150E72CDD}">
      <dgm:prSet phldrT="[Текст]"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Профессиональное экспертное сообщество</a:t>
          </a:r>
        </a:p>
      </dgm:t>
    </dgm:pt>
    <dgm:pt modelId="{FC07BD79-2777-499E-8747-0C93A84B8584}" type="parTrans" cxnId="{025F29B3-0F3C-4770-AE36-B99FBDA8E08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A6BCED-9CAC-493E-998A-007F0A0D8D73}" type="sibTrans" cxnId="{025F29B3-0F3C-4770-AE36-B99FBDA8E089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CE79B4-64EB-4390-B633-4B58BDDBEE34}">
      <dgm:prSet phldrT="[Текст]"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Экспертиза научных проектов</a:t>
          </a:r>
        </a:p>
      </dgm:t>
    </dgm:pt>
    <dgm:pt modelId="{904C3171-BF85-4B57-989A-CFC3828DA358}" type="parTrans" cxnId="{9AB9D104-9EE1-4E5E-8E3C-D0892220CF76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4E4930-8730-4D47-83C1-072AA1A4A025}" type="sibTrans" cxnId="{9AB9D104-9EE1-4E5E-8E3C-D0892220CF76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5F9FC4-6104-42B1-B3CB-55D41CED6B42}">
      <dgm:prSet phldrT="[Текст]"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НЭК в области наук о жизни немедицинского профиля</a:t>
          </a:r>
        </a:p>
      </dgm:t>
    </dgm:pt>
    <dgm:pt modelId="{843A7073-37CA-4CF3-A83A-9E70C80CC264}" type="parTrans" cxnId="{12275703-E2CF-479B-AF70-15A56435A82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0C09CE1-D894-48FE-8B89-86AD6FF2428A}" type="sibTrans" cxnId="{12275703-E2CF-479B-AF70-15A56435A82B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30AE80-7311-4530-9237-EA75215EA2BC}">
      <dgm:prSet/>
      <dgm:spPr/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Этика и репутация исследователя\ученого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02EADE-0F36-4C8C-852B-42D2A1B6C60D}" type="parTrans" cxnId="{18904D20-26C7-41E0-B364-40E93F2D175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B82BE0-5816-45A5-A5A1-88684C9C6AD3}" type="sibTrans" cxnId="{18904D20-26C7-41E0-B364-40E93F2D1752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D90128-0C2A-4172-9405-54F2DE1A2684}">
      <dgm:prSet/>
      <dgm:spPr/>
      <dgm:t>
        <a:bodyPr/>
        <a:lstStyle/>
        <a:p>
          <a:r>
            <a:rPr lang="ru-RU" b="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Этика производства и потребления пищевых продуктов</a:t>
          </a:r>
          <a:endParaRPr lang="en-US" b="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0054D9C9-C199-4937-99DA-70AF77E68E9F}" type="parTrans" cxnId="{7DD32C47-FF0D-432C-8865-B1F78C129D7F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404118-A8F2-436C-BE43-0D30D3B8566E}" type="sibTrans" cxnId="{7DD32C47-FF0D-432C-8865-B1F78C129D7F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A386514-B283-4521-A3BB-AD97AF8D795D}">
      <dgm:prSet/>
      <dgm:spPr/>
      <dgm:t>
        <a:bodyPr/>
        <a:lstStyle/>
        <a:p>
          <a:r>
            <a:rPr lang="ru-RU" b="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Экологическая Этика</a:t>
          </a:r>
          <a:endParaRPr lang="en-US" b="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57544479-16D7-48C2-BD01-1E4C4BC4150C}" type="parTrans" cxnId="{9500460D-8B45-4BD1-9C76-F39429DFAFE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9FA306-573A-4892-B99F-FFBF4219F4F0}" type="sibTrans" cxnId="{9500460D-8B45-4BD1-9C76-F39429DFAFE8}">
      <dgm:prSet/>
      <dgm:spPr/>
      <dgm:t>
        <a:bodyPr/>
        <a:lstStyle/>
        <a:p>
          <a:endParaRPr lang="ru-RU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CF9626-8CA7-4481-B595-15D1E85B53BD}" type="pres">
      <dgm:prSet presAssocID="{F6B41772-5F1F-490D-B112-5AB8C71C3715}" presName="Name0" presStyleCnt="0">
        <dgm:presLayoutVars>
          <dgm:dir/>
          <dgm:animLvl val="lvl"/>
          <dgm:resizeHandles val="exact"/>
        </dgm:presLayoutVars>
      </dgm:prSet>
      <dgm:spPr/>
    </dgm:pt>
    <dgm:pt modelId="{21AFEBB9-1785-4A93-991E-B086576DE6D0}" type="pres">
      <dgm:prSet presAssocID="{B2AA9C35-F2B9-4870-830F-B9EC8EE01113}" presName="composite" presStyleCnt="0"/>
      <dgm:spPr/>
    </dgm:pt>
    <dgm:pt modelId="{3FF1859C-EBE6-4F65-A5B5-83242EACD834}" type="pres">
      <dgm:prSet presAssocID="{B2AA9C35-F2B9-4870-830F-B9EC8EE01113}" presName="parTx" presStyleLbl="alignNode1" presStyleIdx="0" presStyleCnt="3" custLinFactNeighborY="-10608">
        <dgm:presLayoutVars>
          <dgm:chMax val="0"/>
          <dgm:chPref val="0"/>
          <dgm:bulletEnabled val="1"/>
        </dgm:presLayoutVars>
      </dgm:prSet>
      <dgm:spPr/>
    </dgm:pt>
    <dgm:pt modelId="{19D8DC37-98F4-43A5-8B87-577C37D77439}" type="pres">
      <dgm:prSet presAssocID="{B2AA9C35-F2B9-4870-830F-B9EC8EE01113}" presName="desTx" presStyleLbl="alignAccFollowNode1" presStyleIdx="0" presStyleCnt="3" custScaleY="92789" custLinFactNeighborX="-103" custLinFactNeighborY="-4928">
        <dgm:presLayoutVars>
          <dgm:bulletEnabled val="1"/>
        </dgm:presLayoutVars>
      </dgm:prSet>
      <dgm:spPr/>
    </dgm:pt>
    <dgm:pt modelId="{6CCDC366-7867-4323-9EA1-D6406492556B}" type="pres">
      <dgm:prSet presAssocID="{E0F3E4BB-364C-40AF-BDE0-06256DF079BB}" presName="space" presStyleCnt="0"/>
      <dgm:spPr/>
    </dgm:pt>
    <dgm:pt modelId="{83313C32-9E8D-45EE-A3AA-280F5945C146}" type="pres">
      <dgm:prSet presAssocID="{7176A348-16D2-4994-B898-D8ED7DDCFB85}" presName="composite" presStyleCnt="0"/>
      <dgm:spPr/>
    </dgm:pt>
    <dgm:pt modelId="{2B0030A8-7E11-41FC-8C45-B76ED6C3902C}" type="pres">
      <dgm:prSet presAssocID="{7176A348-16D2-4994-B898-D8ED7DDCFB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5915D3-010F-4195-B6BB-7B9820F3F4A1}" type="pres">
      <dgm:prSet presAssocID="{7176A348-16D2-4994-B898-D8ED7DDCFB85}" presName="desTx" presStyleLbl="alignAccFollowNode1" presStyleIdx="1" presStyleCnt="3">
        <dgm:presLayoutVars>
          <dgm:bulletEnabled val="1"/>
        </dgm:presLayoutVars>
      </dgm:prSet>
      <dgm:spPr/>
    </dgm:pt>
    <dgm:pt modelId="{F2F65E2F-87C8-4F13-AC77-6F15454FD778}" type="pres">
      <dgm:prSet presAssocID="{54B1FE9A-2F63-4718-9912-D91D96244645}" presName="space" presStyleCnt="0"/>
      <dgm:spPr/>
    </dgm:pt>
    <dgm:pt modelId="{11E5734D-5CD5-4554-860B-6A4B3F9254DB}" type="pres">
      <dgm:prSet presAssocID="{109CA1B8-3B96-454E-9A19-BD2CA32CB50D}" presName="composite" presStyleCnt="0"/>
      <dgm:spPr/>
    </dgm:pt>
    <dgm:pt modelId="{0700ADCD-2145-480D-8014-F775B25F892B}" type="pres">
      <dgm:prSet presAssocID="{109CA1B8-3B96-454E-9A19-BD2CA32CB50D}" presName="parTx" presStyleLbl="alignNode1" presStyleIdx="2" presStyleCnt="3" custScaleX="107349">
        <dgm:presLayoutVars>
          <dgm:chMax val="0"/>
          <dgm:chPref val="0"/>
          <dgm:bulletEnabled val="1"/>
        </dgm:presLayoutVars>
      </dgm:prSet>
      <dgm:spPr/>
    </dgm:pt>
    <dgm:pt modelId="{32AE76D6-B5DF-4993-B33F-599855329BAB}" type="pres">
      <dgm:prSet presAssocID="{109CA1B8-3B96-454E-9A19-BD2CA32CB50D}" presName="desTx" presStyleLbl="alignAccFollowNode1" presStyleIdx="2" presStyleCnt="3" custScaleX="107581">
        <dgm:presLayoutVars>
          <dgm:bulletEnabled val="1"/>
        </dgm:presLayoutVars>
      </dgm:prSet>
      <dgm:spPr/>
    </dgm:pt>
  </dgm:ptLst>
  <dgm:cxnLst>
    <dgm:cxn modelId="{12275703-E2CF-479B-AF70-15A56435A82B}" srcId="{109CA1B8-3B96-454E-9A19-BD2CA32CB50D}" destId="{675F9FC4-6104-42B1-B3CB-55D41CED6B42}" srcOrd="3" destOrd="0" parTransId="{843A7073-37CA-4CF3-A83A-9E70C80CC264}" sibTransId="{D0C09CE1-D894-48FE-8B89-86AD6FF2428A}"/>
    <dgm:cxn modelId="{9AB9D104-9EE1-4E5E-8E3C-D0892220CF76}" srcId="{109CA1B8-3B96-454E-9A19-BD2CA32CB50D}" destId="{0ACE79B4-64EB-4390-B633-4B58BDDBEE34}" srcOrd="2" destOrd="0" parTransId="{904C3171-BF85-4B57-989A-CFC3828DA358}" sibTransId="{8D4E4930-8730-4D47-83C1-072AA1A4A025}"/>
    <dgm:cxn modelId="{FDDB6B08-91A6-4EA1-8827-8492A2E22A90}" type="presOf" srcId="{4C4FCBB6-D4E0-4B55-A5D7-C44150E72CDD}" destId="{32AE76D6-B5DF-4993-B33F-599855329BAB}" srcOrd="0" destOrd="1" presId="urn:microsoft.com/office/officeart/2005/8/layout/hList1"/>
    <dgm:cxn modelId="{7893F20C-22E0-4339-8398-49915ED80AEB}" type="presOf" srcId="{AF6610C8-BA3D-4773-ACF2-86944E73652C}" destId="{19D8DC37-98F4-43A5-8B87-577C37D77439}" srcOrd="0" destOrd="1" presId="urn:microsoft.com/office/officeart/2005/8/layout/hList1"/>
    <dgm:cxn modelId="{9500460D-8B45-4BD1-9C76-F39429DFAFE8}" srcId="{7176A348-16D2-4994-B898-D8ED7DDCFB85}" destId="{1A386514-B283-4521-A3BB-AD97AF8D795D}" srcOrd="4" destOrd="0" parTransId="{57544479-16D7-48C2-BD01-1E4C4BC4150C}" sibTransId="{9B9FA306-573A-4892-B99F-FFBF4219F4F0}"/>
    <dgm:cxn modelId="{18904D20-26C7-41E0-B364-40E93F2D1752}" srcId="{B2AA9C35-F2B9-4870-830F-B9EC8EE01113}" destId="{0930AE80-7311-4530-9237-EA75215EA2BC}" srcOrd="3" destOrd="0" parTransId="{5502EADE-0F36-4C8C-852B-42D2A1B6C60D}" sibTransId="{47B82BE0-5816-45A5-A5A1-88684C9C6AD3}"/>
    <dgm:cxn modelId="{0C2E1321-A9AC-4AA5-8F15-AB0EA4DBB565}" type="presOf" srcId="{7176A348-16D2-4994-B898-D8ED7DDCFB85}" destId="{2B0030A8-7E11-41FC-8C45-B76ED6C3902C}" srcOrd="0" destOrd="0" presId="urn:microsoft.com/office/officeart/2005/8/layout/hList1"/>
    <dgm:cxn modelId="{17852B32-5A9E-49B3-8D3E-C1FA2447FF64}" srcId="{F6B41772-5F1F-490D-B112-5AB8C71C3715}" destId="{109CA1B8-3B96-454E-9A19-BD2CA32CB50D}" srcOrd="2" destOrd="0" parTransId="{2C0A2CC9-9CF7-4F85-9628-BFD2CC1CCDC4}" sibTransId="{FA978364-F722-486F-9B3D-0533A55CAD75}"/>
    <dgm:cxn modelId="{333E4B39-2133-4FB0-8C57-07E096CE97B8}" type="presOf" srcId="{675F9FC4-6104-42B1-B3CB-55D41CED6B42}" destId="{32AE76D6-B5DF-4993-B33F-599855329BAB}" srcOrd="0" destOrd="3" presId="urn:microsoft.com/office/officeart/2005/8/layout/hList1"/>
    <dgm:cxn modelId="{75C4F03A-7AB8-45A2-BDEF-303341AE8468}" type="presOf" srcId="{0ACE79B4-64EB-4390-B633-4B58BDDBEE34}" destId="{32AE76D6-B5DF-4993-B33F-599855329BAB}" srcOrd="0" destOrd="2" presId="urn:microsoft.com/office/officeart/2005/8/layout/hList1"/>
    <dgm:cxn modelId="{B3C51960-9A7C-4979-A58D-8B721EC3A556}" type="presOf" srcId="{874BDD38-AC96-4599-813E-DCA61FEFFBD6}" destId="{32AE76D6-B5DF-4993-B33F-599855329BAB}" srcOrd="0" destOrd="0" presId="urn:microsoft.com/office/officeart/2005/8/layout/hList1"/>
    <dgm:cxn modelId="{7DD32C47-FF0D-432C-8865-B1F78C129D7F}" srcId="{7176A348-16D2-4994-B898-D8ED7DDCFB85}" destId="{05D90128-0C2A-4172-9405-54F2DE1A2684}" srcOrd="3" destOrd="0" parTransId="{0054D9C9-C199-4937-99DA-70AF77E68E9F}" sibTransId="{0E404118-A8F2-436C-BE43-0D30D3B8566E}"/>
    <dgm:cxn modelId="{7A97226B-DB1C-407F-AE1F-2EA45C7F6B09}" srcId="{7176A348-16D2-4994-B898-D8ED7DDCFB85}" destId="{7A2C3D7F-62CB-49BF-A33B-D2EC7A6E715E}" srcOrd="1" destOrd="0" parTransId="{D4366A54-3ED7-4D0E-BA9A-A124F888B65F}" sibTransId="{607196B0-5EF5-40A2-A543-3106BEA323B9}"/>
    <dgm:cxn modelId="{21ADD350-5E84-4A8F-A61E-796DE3425547}" srcId="{109CA1B8-3B96-454E-9A19-BD2CA32CB50D}" destId="{874BDD38-AC96-4599-813E-DCA61FEFFBD6}" srcOrd="0" destOrd="0" parTransId="{A9FC1888-5253-4BDB-9CDB-BB73D3AF0386}" sibTransId="{A59ED8BE-EC5C-4F2C-946F-31F65546F05A}"/>
    <dgm:cxn modelId="{D6F27075-B0D2-4289-B07F-2DABEE5F6C17}" type="presOf" srcId="{B2AA9C35-F2B9-4870-830F-B9EC8EE01113}" destId="{3FF1859C-EBE6-4F65-A5B5-83242EACD834}" srcOrd="0" destOrd="0" presId="urn:microsoft.com/office/officeart/2005/8/layout/hList1"/>
    <dgm:cxn modelId="{F11FAD5A-FF19-4063-BFBD-853DE5F1DD93}" type="presOf" srcId="{086F4E09-3D42-437C-B21A-D76974BEE0CE}" destId="{19D8DC37-98F4-43A5-8B87-577C37D77439}" srcOrd="0" destOrd="0" presId="urn:microsoft.com/office/officeart/2005/8/layout/hList1"/>
    <dgm:cxn modelId="{C728D189-5DE2-4685-A224-09A1027B303C}" type="presOf" srcId="{05D90128-0C2A-4172-9405-54F2DE1A2684}" destId="{8D5915D3-010F-4195-B6BB-7B9820F3F4A1}" srcOrd="0" destOrd="3" presId="urn:microsoft.com/office/officeart/2005/8/layout/hList1"/>
    <dgm:cxn modelId="{E6A13B8E-1CA2-4BED-A6E5-98B3864AF9F2}" srcId="{B2AA9C35-F2B9-4870-830F-B9EC8EE01113}" destId="{AF6610C8-BA3D-4773-ACF2-86944E73652C}" srcOrd="1" destOrd="0" parTransId="{6ABE0582-F6AC-445B-8AEE-712DB4446CC3}" sibTransId="{3DC5679A-23DC-414A-86BC-3A5D8815199A}"/>
    <dgm:cxn modelId="{FB26EE8E-153C-4FBB-B4D9-4F01FDD2D05D}" type="presOf" srcId="{993529E8-E26F-435D-95B9-E370E9520742}" destId="{19D8DC37-98F4-43A5-8B87-577C37D77439}" srcOrd="0" destOrd="2" presId="urn:microsoft.com/office/officeart/2005/8/layout/hList1"/>
    <dgm:cxn modelId="{F786B68F-1EF9-49E9-A81F-EE8CF1D08497}" srcId="{B2AA9C35-F2B9-4870-830F-B9EC8EE01113}" destId="{993529E8-E26F-435D-95B9-E370E9520742}" srcOrd="2" destOrd="0" parTransId="{8F84F6A5-22C2-48EC-B2EF-934462CFE6BC}" sibTransId="{2FB46821-2EA5-4A0E-8FBE-088934A06DB9}"/>
    <dgm:cxn modelId="{31D17995-59FF-4F16-B045-0B302CFDD2F1}" type="presOf" srcId="{868E1F91-DA4E-48BA-A6AC-9100BB740BD0}" destId="{8D5915D3-010F-4195-B6BB-7B9820F3F4A1}" srcOrd="0" destOrd="2" presId="urn:microsoft.com/office/officeart/2005/8/layout/hList1"/>
    <dgm:cxn modelId="{6160E6A2-1BB2-44A4-B095-794B00FDF857}" type="presOf" srcId="{0930AE80-7311-4530-9237-EA75215EA2BC}" destId="{19D8DC37-98F4-43A5-8B87-577C37D77439}" srcOrd="0" destOrd="3" presId="urn:microsoft.com/office/officeart/2005/8/layout/hList1"/>
    <dgm:cxn modelId="{D76F64AB-D30B-42EB-8164-0A0342F88D31}" type="presOf" srcId="{7A2C3D7F-62CB-49BF-A33B-D2EC7A6E715E}" destId="{8D5915D3-010F-4195-B6BB-7B9820F3F4A1}" srcOrd="0" destOrd="1" presId="urn:microsoft.com/office/officeart/2005/8/layout/hList1"/>
    <dgm:cxn modelId="{704DEFB0-503D-4BF9-A44D-1C7D71B5C87D}" srcId="{7176A348-16D2-4994-B898-D8ED7DDCFB85}" destId="{868E1F91-DA4E-48BA-A6AC-9100BB740BD0}" srcOrd="2" destOrd="0" parTransId="{8ABC4DFC-523E-4C39-A98A-FD236CD24C72}" sibTransId="{CA3E78B1-E48B-40A1-80B2-E4F87138A2DB}"/>
    <dgm:cxn modelId="{025F29B3-0F3C-4770-AE36-B99FBDA8E089}" srcId="{109CA1B8-3B96-454E-9A19-BD2CA32CB50D}" destId="{4C4FCBB6-D4E0-4B55-A5D7-C44150E72CDD}" srcOrd="1" destOrd="0" parTransId="{FC07BD79-2777-499E-8747-0C93A84B8584}" sibTransId="{2BA6BCED-9CAC-493E-998A-007F0A0D8D73}"/>
    <dgm:cxn modelId="{9C038FB7-21A4-493D-ADCE-8806EE6CAF92}" srcId="{B2AA9C35-F2B9-4870-830F-B9EC8EE01113}" destId="{086F4E09-3D42-437C-B21A-D76974BEE0CE}" srcOrd="0" destOrd="0" parTransId="{31710352-D017-404B-B7CE-8E055B61F77F}" sibTransId="{828D8E04-9745-4018-AE82-3A951838086C}"/>
    <dgm:cxn modelId="{3F531DC0-B5EE-49A6-A4D8-E0895DF44F8E}" type="presOf" srcId="{1A386514-B283-4521-A3BB-AD97AF8D795D}" destId="{8D5915D3-010F-4195-B6BB-7B9820F3F4A1}" srcOrd="0" destOrd="4" presId="urn:microsoft.com/office/officeart/2005/8/layout/hList1"/>
    <dgm:cxn modelId="{D46C73C1-3DB1-496D-B5CD-DC39413A54D5}" srcId="{F6B41772-5F1F-490D-B112-5AB8C71C3715}" destId="{7176A348-16D2-4994-B898-D8ED7DDCFB85}" srcOrd="1" destOrd="0" parTransId="{095A0C00-9CF2-41DF-A65B-BDBC4A372683}" sibTransId="{54B1FE9A-2F63-4718-9912-D91D96244645}"/>
    <dgm:cxn modelId="{789857CA-8ED7-402F-A5AD-7C124058F4AE}" type="presOf" srcId="{109CA1B8-3B96-454E-9A19-BD2CA32CB50D}" destId="{0700ADCD-2145-480D-8014-F775B25F892B}" srcOrd="0" destOrd="0" presId="urn:microsoft.com/office/officeart/2005/8/layout/hList1"/>
    <dgm:cxn modelId="{F4353CCC-6D3C-4FE9-8249-03EF71DEB478}" srcId="{F6B41772-5F1F-490D-B112-5AB8C71C3715}" destId="{B2AA9C35-F2B9-4870-830F-B9EC8EE01113}" srcOrd="0" destOrd="0" parTransId="{8857747D-39A2-4826-9490-7C83E5C9C53A}" sibTransId="{E0F3E4BB-364C-40AF-BDE0-06256DF079BB}"/>
    <dgm:cxn modelId="{71D875DF-2DB9-4630-AE22-8A6A8316AF5A}" type="presOf" srcId="{F6B41772-5F1F-490D-B112-5AB8C71C3715}" destId="{E5CF9626-8CA7-4481-B595-15D1E85B53BD}" srcOrd="0" destOrd="0" presId="urn:microsoft.com/office/officeart/2005/8/layout/hList1"/>
    <dgm:cxn modelId="{020A92DF-2519-4626-A0B3-293BB20C33BA}" type="presOf" srcId="{54C90BA4-7B48-45A1-AE4A-245C09FAEA41}" destId="{8D5915D3-010F-4195-B6BB-7B9820F3F4A1}" srcOrd="0" destOrd="0" presId="urn:microsoft.com/office/officeart/2005/8/layout/hList1"/>
    <dgm:cxn modelId="{F397B3F4-7F2E-41B3-9CF4-DF51F10E6409}" srcId="{7176A348-16D2-4994-B898-D8ED7DDCFB85}" destId="{54C90BA4-7B48-45A1-AE4A-245C09FAEA41}" srcOrd="0" destOrd="0" parTransId="{EE384D11-C61B-47DF-9B6E-51E462035B5B}" sibTransId="{E23CBC3A-785D-4422-B08D-1DE23D5EC34D}"/>
    <dgm:cxn modelId="{5FC854B0-AEE1-4108-8253-0395B0884B2E}" type="presParOf" srcId="{E5CF9626-8CA7-4481-B595-15D1E85B53BD}" destId="{21AFEBB9-1785-4A93-991E-B086576DE6D0}" srcOrd="0" destOrd="0" presId="urn:microsoft.com/office/officeart/2005/8/layout/hList1"/>
    <dgm:cxn modelId="{C9A83E6C-D239-46E4-A4DF-AA773EDF50F0}" type="presParOf" srcId="{21AFEBB9-1785-4A93-991E-B086576DE6D0}" destId="{3FF1859C-EBE6-4F65-A5B5-83242EACD834}" srcOrd="0" destOrd="0" presId="urn:microsoft.com/office/officeart/2005/8/layout/hList1"/>
    <dgm:cxn modelId="{1AD9B636-01EA-4442-85E2-7DD31380F920}" type="presParOf" srcId="{21AFEBB9-1785-4A93-991E-B086576DE6D0}" destId="{19D8DC37-98F4-43A5-8B87-577C37D77439}" srcOrd="1" destOrd="0" presId="urn:microsoft.com/office/officeart/2005/8/layout/hList1"/>
    <dgm:cxn modelId="{36015A95-F25A-4835-9AEF-5DFCE281F616}" type="presParOf" srcId="{E5CF9626-8CA7-4481-B595-15D1E85B53BD}" destId="{6CCDC366-7867-4323-9EA1-D6406492556B}" srcOrd="1" destOrd="0" presId="urn:microsoft.com/office/officeart/2005/8/layout/hList1"/>
    <dgm:cxn modelId="{44AC85C2-3076-4655-83EE-D0A80348DBF5}" type="presParOf" srcId="{E5CF9626-8CA7-4481-B595-15D1E85B53BD}" destId="{83313C32-9E8D-45EE-A3AA-280F5945C146}" srcOrd="2" destOrd="0" presId="urn:microsoft.com/office/officeart/2005/8/layout/hList1"/>
    <dgm:cxn modelId="{F88959C9-D0BD-4E52-B191-582A079F3223}" type="presParOf" srcId="{83313C32-9E8D-45EE-A3AA-280F5945C146}" destId="{2B0030A8-7E11-41FC-8C45-B76ED6C3902C}" srcOrd="0" destOrd="0" presId="urn:microsoft.com/office/officeart/2005/8/layout/hList1"/>
    <dgm:cxn modelId="{009CD462-8C30-4BC3-9E13-3ED3255C7BFC}" type="presParOf" srcId="{83313C32-9E8D-45EE-A3AA-280F5945C146}" destId="{8D5915D3-010F-4195-B6BB-7B9820F3F4A1}" srcOrd="1" destOrd="0" presId="urn:microsoft.com/office/officeart/2005/8/layout/hList1"/>
    <dgm:cxn modelId="{D401532D-CB2A-491F-8C38-B0D57802A419}" type="presParOf" srcId="{E5CF9626-8CA7-4481-B595-15D1E85B53BD}" destId="{F2F65E2F-87C8-4F13-AC77-6F15454FD778}" srcOrd="3" destOrd="0" presId="urn:microsoft.com/office/officeart/2005/8/layout/hList1"/>
    <dgm:cxn modelId="{9EAA167E-884E-4DAC-9796-65F63F114F2F}" type="presParOf" srcId="{E5CF9626-8CA7-4481-B595-15D1E85B53BD}" destId="{11E5734D-5CD5-4554-860B-6A4B3F9254DB}" srcOrd="4" destOrd="0" presId="urn:microsoft.com/office/officeart/2005/8/layout/hList1"/>
    <dgm:cxn modelId="{2E33C536-8F2E-42EF-9881-A15F979BAD61}" type="presParOf" srcId="{11E5734D-5CD5-4554-860B-6A4B3F9254DB}" destId="{0700ADCD-2145-480D-8014-F775B25F892B}" srcOrd="0" destOrd="0" presId="urn:microsoft.com/office/officeart/2005/8/layout/hList1"/>
    <dgm:cxn modelId="{17ADB51F-365F-4EF0-B499-F3A3B1507794}" type="presParOf" srcId="{11E5734D-5CD5-4554-860B-6A4B3F9254DB}" destId="{32AE76D6-B5DF-4993-B33F-599855329B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1859C-EBE6-4F65-A5B5-83242EACD834}">
      <dsp:nvSpPr>
        <dsp:cNvPr id="0" name=""/>
        <dsp:cNvSpPr/>
      </dsp:nvSpPr>
      <dsp:spPr>
        <a:xfrm>
          <a:off x="2531" y="132294"/>
          <a:ext cx="3231452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Базовый  курс</a:t>
          </a:r>
        </a:p>
      </dsp:txBody>
      <dsp:txXfrm>
        <a:off x="2531" y="132294"/>
        <a:ext cx="3231452" cy="518400"/>
      </dsp:txXfrm>
    </dsp:sp>
    <dsp:sp modelId="{19D8DC37-98F4-43A5-8B87-577C37D77439}">
      <dsp:nvSpPr>
        <dsp:cNvPr id="0" name=""/>
        <dsp:cNvSpPr/>
      </dsp:nvSpPr>
      <dsp:spPr>
        <a:xfrm>
          <a:off x="0" y="651787"/>
          <a:ext cx="3231452" cy="37816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Расширение тематики - этика научных исследований в педагогике, психологии  и  социологии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Этика </a:t>
          </a:r>
          <a:r>
            <a:rPr lang="en-US" sz="1800" kern="1200" dirty="0">
              <a:latin typeface="Segoe UI" panose="020B0502040204020203" pitchFamily="34" charset="0"/>
              <a:cs typeface="Segoe UI" panose="020B0502040204020203" pitchFamily="34" charset="0"/>
            </a:rPr>
            <a:t>Big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Разбор примеров из  практики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Этика и репутация исследователя\ученого</a:t>
          </a:r>
          <a:endParaRPr lang="en-US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651787"/>
        <a:ext cx="3231452" cy="3781650"/>
      </dsp:txXfrm>
    </dsp:sp>
    <dsp:sp modelId="{2B0030A8-7E11-41FC-8C45-B76ED6C3902C}">
      <dsp:nvSpPr>
        <dsp:cNvPr id="0" name=""/>
        <dsp:cNvSpPr/>
      </dsp:nvSpPr>
      <dsp:spPr>
        <a:xfrm>
          <a:off x="3686387" y="113815"/>
          <a:ext cx="3231452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Специальные циклы </a:t>
          </a:r>
          <a:endParaRPr lang="ru-RU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686387" y="113815"/>
        <a:ext cx="3231452" cy="518400"/>
      </dsp:txXfrm>
    </dsp:sp>
    <dsp:sp modelId="{8D5915D3-010F-4195-B6BB-7B9820F3F4A1}">
      <dsp:nvSpPr>
        <dsp:cNvPr id="0" name=""/>
        <dsp:cNvSpPr/>
      </dsp:nvSpPr>
      <dsp:spPr>
        <a:xfrm>
          <a:off x="3686387" y="632215"/>
          <a:ext cx="3231452" cy="40755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Этические основы работы с животными </a:t>
          </a:r>
          <a:endParaRPr lang="ru-RU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Этические аспекты внедрения инновационных  биотехнологий</a:t>
          </a:r>
          <a:endParaRPr lang="en-US" sz="1800" b="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Этика и системы искусственного интеллекта</a:t>
          </a:r>
          <a:endParaRPr lang="en-US" sz="1800" b="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Этика производства и потребления пищевых продуктов</a:t>
          </a:r>
          <a:endParaRPr lang="en-US" sz="1800" b="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Экологическая Этика</a:t>
          </a:r>
          <a:endParaRPr lang="en-US" sz="1800" b="0" kern="1200" dirty="0"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3686387" y="632215"/>
        <a:ext cx="3231452" cy="4075537"/>
      </dsp:txXfrm>
    </dsp:sp>
    <dsp:sp modelId="{0700ADCD-2145-480D-8014-F775B25F892B}">
      <dsp:nvSpPr>
        <dsp:cNvPr id="0" name=""/>
        <dsp:cNvSpPr/>
      </dsp:nvSpPr>
      <dsp:spPr>
        <a:xfrm>
          <a:off x="7373992" y="113815"/>
          <a:ext cx="3468932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Экспертная деятельность</a:t>
          </a:r>
          <a:endParaRPr lang="ru-RU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373992" y="113815"/>
        <a:ext cx="3468932" cy="518400"/>
      </dsp:txXfrm>
    </dsp:sp>
    <dsp:sp modelId="{32AE76D6-B5DF-4993-B33F-599855329BAB}">
      <dsp:nvSpPr>
        <dsp:cNvPr id="0" name=""/>
        <dsp:cNvSpPr/>
      </dsp:nvSpPr>
      <dsp:spPr>
        <a:xfrm>
          <a:off x="7370243" y="632215"/>
          <a:ext cx="3476429" cy="40755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Этический кодекс Российского исследователя</a:t>
          </a:r>
          <a:endParaRPr lang="ru-RU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Профессиональное экспертное сообщество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Экспертиза научных проектов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Segoe UI" panose="020B0502040204020203" pitchFamily="34" charset="0"/>
              <a:cs typeface="Segoe UI" panose="020B0502040204020203" pitchFamily="34" charset="0"/>
            </a:rPr>
            <a:t>НЭК в области наук о жизни немедицинского профиля</a:t>
          </a:r>
        </a:p>
      </dsp:txBody>
      <dsp:txXfrm>
        <a:off x="7370243" y="632215"/>
        <a:ext cx="3476429" cy="407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8C96-A281-BE4A-8920-AC978D51979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4F282-BE79-6146-BA61-9EEBC12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40% участников пришли в проект для того, чтобы в последующем участвовать в научных\клинических исследованиях, и столько же планируют выполнить диссертационную работу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E51C5-5C8D-4C0C-BCE7-CB56458797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9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B63D-7643-1E4F-8DDC-24CE2AA1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34E22-6D1B-F043-B658-F19DD188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D9DCC-9361-BC4E-AC06-33A1547576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3E14CC-125E-7B45-8B2C-CF6FB4BB1311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E459396-4EBC-C548-918B-331A5244FFE1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D86BC-2EAC-6E4A-B45C-D006089EC28C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1ACF28DE-2A61-4C0D-AE74-DBA18B3E9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37E-5AF1-DE41-A5AB-37D3EFAA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D56A2-847F-554A-8B61-D9118C3F9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93E83-FA87-0843-BD32-999355DA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80A248A6-5B8A-4A0A-BD02-639A3F3FAD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FF43B21-77D6-4108-8CDD-AE7BF22A2FE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4E745843-3A7B-4181-BFE7-D0D6DFF8ABAF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7AD32C-3CCB-4174-85CF-A6EEE20478D2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0638831-6651-438A-BA25-E16518C87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4640-6AF9-564C-B2B6-F05D1AB6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7BB5C-051F-F54E-94F3-0DE8E148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4657686-72B8-4EE8-82F0-C2A100EE0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0313AA-29AE-4426-9F83-A34528D2B96A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5FEED608-C4AE-4C33-906D-472ED9710570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4209F-1443-40A1-A05F-B1A2E9297848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107723B-BDBB-4B62-B3C0-7679823C7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6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1C43F-2755-7644-923B-C0AE04A3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52C5E-4724-0E44-9D74-E948798F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842EFE5E-ACB3-47CA-B0FE-9FD3C054FC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A54DA2-F6B4-44D2-818A-1B93127BD99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91CF2165-4457-4E4F-B7E3-CE50A4BE16C4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4F5D1-73E4-4339-B3F8-EB3E9BA42374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E8DA4A3-F5C2-4BE7-904A-A0D9D41C0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0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A0101-2F48-4047-973E-CA392D6F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EBF2-CF0D-4CFF-A930-DC975027207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84688-F0F5-4F9B-B2A9-E9DE2A2F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B45D9-3F65-4067-8962-FDD54D9E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EB8-8B97-4B4E-9EDA-C73D52EEC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64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9AE7B-517E-4D8E-B207-F37B1928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5F23-09BA-465C-913E-48B952AEBA1B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D9A41-A719-4758-A86A-50C13642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18215-79C2-418C-A489-724D1E94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97D-6251-48A1-8348-7EEE95C35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52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AA487-8028-42C8-AAEF-8B227B85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0659-339E-4662-9CE0-4C53DCE0158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0EDB9-A6F2-40FD-B31E-55309030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BA4DD-5897-4F55-9BDC-299F48D2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87F8-597F-42C0-B951-D0AB6E5A8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0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78B663C-1E89-4B26-896A-E5B7621D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4A46-12FD-48ED-8FB2-BE41E56FD0E1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3CDBCFF-70B8-482C-9934-1CC86E95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0905206-FC80-4D94-801F-CC070E9C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D338-2A41-4B57-A13C-8102141E4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08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F437B55-862B-4E15-A39C-F3273968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A2E2-D771-4738-9AC3-043DA45E110E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E88F985-6EC6-4BAD-A7A9-AD78DF62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D72F29D-C3E9-4CBC-87E9-CEAC60D4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E91B-B122-4706-86B0-D01A17D5D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68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1AE301B-4B6D-432B-AA8D-B38854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4864-AE5E-47AC-9900-32A15727157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8000B9A-E0C6-4AC4-B413-A67520DA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39FEC44-6CA5-423D-9EEC-AECD1017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EFF3-A39B-4079-89AC-D57D4F59E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9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B22D2F4-9F34-4597-89E8-337C4F52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611B-01FD-4B45-A2D0-BC4C93D8F52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5F1E3C0-7B45-4E42-BFCD-B9A86098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35015FF-8995-4A2E-9B96-EDEB66DA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3FD6-FAD3-4B89-9751-A3237EB8F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35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FD7-2C09-9348-9D0E-06F46875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297E-04E5-6E43-843B-5DFB995B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F298ED2-09FB-4623-822F-74B6441594C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5445E2-4E00-462B-A840-546BBE55DE1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Parallelogram 13">
            <a:extLst>
              <a:ext uri="{FF2B5EF4-FFF2-40B4-BE49-F238E27FC236}">
                <a16:creationId xmlns:a16="http://schemas.microsoft.com/office/drawing/2014/main" id="{2662740A-9969-43E7-AA56-B22D54AE5178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33BD7-B2E5-4091-ABEA-22BFB4778059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555910B-C3F7-49BF-AA66-75E374D5F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36E4961-975B-48BB-B1FE-7CFBBE07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068E-46A2-4690-AD79-80DC896554DC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9A436D6-8A32-46F8-9918-DAEFC348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EA99DE8-839C-4A19-A1FB-9F0A8DD7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4632-98ED-4E80-8108-2CDE83266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18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25F511-EC92-4390-A2D1-0DCD07AC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4D3A-D026-4951-9132-120FDB0051BB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48A1B61-3B30-4DA5-BB7F-130227E7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0EEEC0-2A6A-40F5-8DA6-9F494BDE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5275-11AF-4084-9CAA-ACC1B0BB5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11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BD4B4-1FDF-4B80-B261-FD82E4B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21FD-542E-43C9-862E-2537CB343A40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CFB7E-5DC8-4E37-AFDB-0C06BCC1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9DB31-CBD1-46AC-8BF4-62937AF2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293F-BF94-4B72-B1C9-384E51A82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22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866DC-E1F0-4095-9AA7-F75DEFD4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8C91-FADB-4FFC-BC7B-2F8F7BDFC21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6A957-55D3-4837-8533-663E7186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BBEE3-28BF-49D2-8EF5-F40F3286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E1C1-ABAE-47D0-B0FA-FE0A36459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33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B63D-7643-1E4F-8DDC-24CE2AA1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34E22-6D1B-F043-B658-F19DD188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D9DCC-9361-BC4E-AC06-33A1547576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3E14CC-125E-7B45-8B2C-CF6FB4BB1311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E459396-4EBC-C548-918B-331A5244FFE1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D86BC-2EAC-6E4A-B45C-D006089EC28C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1ACF28DE-2A61-4C0D-AE74-DBA18B3E9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FD7-2C09-9348-9D0E-06F46875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297E-04E5-6E43-843B-5DFB995B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F298ED2-09FB-4623-822F-74B6441594C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5445E2-4E00-462B-A840-546BBE55DE1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Parallelogram 13">
            <a:extLst>
              <a:ext uri="{FF2B5EF4-FFF2-40B4-BE49-F238E27FC236}">
                <a16:creationId xmlns:a16="http://schemas.microsoft.com/office/drawing/2014/main" id="{2662740A-9969-43E7-AA56-B22D54AE5178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33BD7-B2E5-4091-ABEA-22BFB4778059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555910B-C3F7-49BF-AA66-75E374D5F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53B9-D8CC-CA47-825A-BAB45512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894B2-5C5B-6445-9C2B-F916E997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7E0B15C-53CF-40C6-8AF2-0CDA8E929A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B6484E-7621-4436-AC5D-776C0A755EF5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69F68D6C-AF83-4964-972A-FFF1A6D54F01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2902AE-3762-46BC-9962-B28FFCE7CFA5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08914F4-8E3D-4BCE-A171-E6571A67B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4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FB4A-B1C2-134C-BD06-EC4DF921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20E3-0C95-8146-8C53-AD951A09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6684-1A3B-5442-AE47-D8B18234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EA7A1238-F63C-4739-8E2D-B6BD42C40B8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B970F2-58A4-40B5-BDE1-0F17F8AF912F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55DD9060-B9AB-4723-9948-F242FED69EB5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8347E-7514-4BD9-888A-AD86A0E9C0A2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2F48989-E0CC-4F29-933D-9A7C17EB8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4063-0260-324B-8BE9-419900C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4C7C3-D5AD-F54F-9AA8-369FE120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B679A-806F-2843-AAFB-7A3D778D2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3E9C4-01C0-6146-A854-046AC276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12ACC-AC8B-AE45-B434-6CB627D5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D062302B-B9F0-45A2-B0FD-8869F0EA7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46DE21-112B-42C6-9921-EFDBCE58F1D1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Parallelogram 13">
            <a:extLst>
              <a:ext uri="{FF2B5EF4-FFF2-40B4-BE49-F238E27FC236}">
                <a16:creationId xmlns:a16="http://schemas.microsoft.com/office/drawing/2014/main" id="{68E0F3EE-2D60-4F4B-9CDB-E77E8CC5EB2C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E633-6EAB-4D83-8ABD-8070616B1354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3122EF3-36E8-427A-A1B6-450B0A735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2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C85AE6E-15D4-4930-9290-26375237B5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0B4ADB-0ADE-4236-BF78-266D5C3988AD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Parallelogram 13">
            <a:extLst>
              <a:ext uri="{FF2B5EF4-FFF2-40B4-BE49-F238E27FC236}">
                <a16:creationId xmlns:a16="http://schemas.microsoft.com/office/drawing/2014/main" id="{22828118-2958-4AC5-B926-943955B526EE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4A7A4-ED9B-4329-94B4-1B4B2E5B3EDB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62ECA97-C12B-4DDF-BF73-A517C63DF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77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53B9-D8CC-CA47-825A-BAB45512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894B2-5C5B-6445-9C2B-F916E997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7E0B15C-53CF-40C6-8AF2-0CDA8E929A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B6484E-7621-4436-AC5D-776C0A755EF5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69F68D6C-AF83-4964-972A-FFF1A6D54F01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2902AE-3762-46BC-9962-B28FFCE7CFA5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08914F4-8E3D-4BCE-A171-E6571A67B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3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88730CB6-201F-4791-9252-8275D36E541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DCE0D5-F1C8-4C50-8B8A-7D96F1B93BC7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Parallelogram 13">
            <a:extLst>
              <a:ext uri="{FF2B5EF4-FFF2-40B4-BE49-F238E27FC236}">
                <a16:creationId xmlns:a16="http://schemas.microsoft.com/office/drawing/2014/main" id="{120D69FC-5B86-4860-A13F-EE6DCAA727EC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7449F4-F7A2-4D9F-BF90-3EC8E5F38DBA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D02C847-7909-4EFC-9FD9-9E0E103C3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816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4E2B-78FA-AF43-8B4E-7A0205C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6695-62C6-3443-8CB8-695A7B1E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9539A-BA0B-EA49-AB9E-F449F299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8E83A94B-1600-4029-9464-F9AAE70343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A87D5A-A0D1-4EBF-A0DF-F2F3A908D0E0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8D15831C-77CC-4CE7-83CB-8C958F1E7A4B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12EA64-1CD8-4764-B418-0C28485E5810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EEA3C9C-41F3-42C1-BBD2-F8A8CC5F9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7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37E-5AF1-DE41-A5AB-37D3EFAA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D56A2-847F-554A-8B61-D9118C3F9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93E83-FA87-0843-BD32-999355DA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80A248A6-5B8A-4A0A-BD02-639A3F3FAD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FF43B21-77D6-4108-8CDD-AE7BF22A2FE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4E745843-3A7B-4181-BFE7-D0D6DFF8ABAF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7AD32C-3CCB-4174-85CF-A6EEE20478D2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0638831-6651-438A-BA25-E16518C87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3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4640-6AF9-564C-B2B6-F05D1AB6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7BB5C-051F-F54E-94F3-0DE8E148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4657686-72B8-4EE8-82F0-C2A100EE0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0313AA-29AE-4426-9F83-A34528D2B96A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5FEED608-C4AE-4C33-906D-472ED9710570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4209F-1443-40A1-A05F-B1A2E9297848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107723B-BDBB-4B62-B3C0-7679823C7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0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1C43F-2755-7644-923B-C0AE04A3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52C5E-4724-0E44-9D74-E948798F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842EFE5E-ACB3-47CA-B0FE-9FD3C054FC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A54DA2-F6B4-44D2-818A-1B93127BD999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Parallelogram 13">
            <a:extLst>
              <a:ext uri="{FF2B5EF4-FFF2-40B4-BE49-F238E27FC236}">
                <a16:creationId xmlns:a16="http://schemas.microsoft.com/office/drawing/2014/main" id="{91CF2165-4457-4E4F-B7E3-CE50A4BE16C4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4F5D1-73E4-4339-B3F8-EB3E9BA42374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E8DA4A3-F5C2-4BE7-904A-A0D9D41C0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FB4A-B1C2-134C-BD06-EC4DF921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20E3-0C95-8146-8C53-AD951A09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6684-1A3B-5442-AE47-D8B18234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EA7A1238-F63C-4739-8E2D-B6BD42C40B8E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B970F2-58A4-40B5-BDE1-0F17F8AF912F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55DD9060-B9AB-4723-9948-F242FED69EB5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8347E-7514-4BD9-888A-AD86A0E9C0A2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2F48989-E0CC-4F29-933D-9A7C17EB8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4063-0260-324B-8BE9-419900C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4C7C3-D5AD-F54F-9AA8-369FE120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B679A-806F-2843-AAFB-7A3D778D2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3E9C4-01C0-6146-A854-046AC276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12ACC-AC8B-AE45-B434-6CB627D5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D062302B-B9F0-45A2-B0FD-8869F0EA7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46DE21-112B-42C6-9921-EFDBCE58F1D1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Parallelogram 13">
            <a:extLst>
              <a:ext uri="{FF2B5EF4-FFF2-40B4-BE49-F238E27FC236}">
                <a16:creationId xmlns:a16="http://schemas.microsoft.com/office/drawing/2014/main" id="{68E0F3EE-2D60-4F4B-9CDB-E77E8CC5EB2C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E633-6EAB-4D83-8ABD-8070616B1354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3122EF3-36E8-427A-A1B6-450B0A735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C85AE6E-15D4-4930-9290-26375237B5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0B4ADB-0ADE-4236-BF78-266D5C3988AD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Parallelogram 13">
            <a:extLst>
              <a:ext uri="{FF2B5EF4-FFF2-40B4-BE49-F238E27FC236}">
                <a16:creationId xmlns:a16="http://schemas.microsoft.com/office/drawing/2014/main" id="{22828118-2958-4AC5-B926-943955B526EE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4A7A4-ED9B-4329-94B4-1B4B2E5B3EDB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62ECA97-C12B-4DDF-BF73-A517C63DF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88730CB6-201F-4791-9252-8275D36E541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DCE0D5-F1C8-4C50-8B8A-7D96F1B93BC7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Parallelogram 13">
            <a:extLst>
              <a:ext uri="{FF2B5EF4-FFF2-40B4-BE49-F238E27FC236}">
                <a16:creationId xmlns:a16="http://schemas.microsoft.com/office/drawing/2014/main" id="{120D69FC-5B86-4860-A13F-EE6DCAA727EC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7449F4-F7A2-4D9F-BF90-3EC8E5F38DBA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D02C847-7909-4EFC-9FD9-9E0E103C3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4E2B-78FA-AF43-8B4E-7A0205C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6695-62C6-3443-8CB8-695A7B1E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9539A-BA0B-EA49-AB9E-F449F299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8E83A94B-1600-4029-9464-F9AAE70343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10444" y="6585228"/>
            <a:ext cx="82143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A87D5A-A0D1-4EBF-A0DF-F2F3A908D0E0}"/>
              </a:ext>
            </a:extLst>
          </p:cNvPr>
          <p:cNvSpPr txBox="1"/>
          <p:nvPr userDrawn="1"/>
        </p:nvSpPr>
        <p:spPr>
          <a:xfrm>
            <a:off x="10798708" y="6523673"/>
            <a:ext cx="439978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Страница</a:t>
            </a:r>
            <a:endParaRPr lang="en-US" sz="800" b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Parallelogram 13">
            <a:extLst>
              <a:ext uri="{FF2B5EF4-FFF2-40B4-BE49-F238E27FC236}">
                <a16:creationId xmlns:a16="http://schemas.microsoft.com/office/drawing/2014/main" id="{8D15831C-77CC-4CE7-83CB-8C958F1E7A4B}"/>
              </a:ext>
            </a:extLst>
          </p:cNvPr>
          <p:cNvSpPr/>
          <p:nvPr userDrawn="1"/>
        </p:nvSpPr>
        <p:spPr>
          <a:xfrm>
            <a:off x="11124149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12EA64-1CD8-4764-B418-0C28485E5810}"/>
              </a:ext>
            </a:extLst>
          </p:cNvPr>
          <p:cNvSpPr txBox="1"/>
          <p:nvPr userDrawn="1"/>
        </p:nvSpPr>
        <p:spPr>
          <a:xfrm>
            <a:off x="11366767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 descr="Изображение выглядит как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EEA3C9C-41F3-42C1-BBD2-F8A8CC5F9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257690" y="6100002"/>
            <a:ext cx="2180898" cy="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E94FC0-35D2-44AE-AEE5-71505C6D0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80384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D9650-46B3-4E96-A668-2171F650283E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4A4A6-6757-E34C-869B-A73947FB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5126"/>
            <a:ext cx="11160126" cy="90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F96B-B991-4D47-B8A1-D2EE9230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51709"/>
            <a:ext cx="11160126" cy="46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C998365-02DF-4AB3-BE15-BB4ACA871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2AAAD43-E698-48FC-99EF-99201F094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4AEB7-29D7-4EE5-9FA8-5E0D67791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73A67-4E40-497E-9696-5B7CB487088E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EE779-305A-4A9E-955C-A0BBF92EB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30158-E186-4EEB-83F7-654C2F0BB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D324ED-9F01-4E9E-91E8-A8E5F1CA6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39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E94FC0-35D2-44AE-AEE5-71505C6D0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E94FC0-35D2-44AE-AEE5-71505C6D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D9650-46B3-4E96-A668-2171F650283E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4A4A6-6757-E34C-869B-A73947FB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5126"/>
            <a:ext cx="11160126" cy="90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F96B-B991-4D47-B8A1-D2EE9230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51709"/>
            <a:ext cx="11160126" cy="46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68840" y="0"/>
            <a:ext cx="24079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0BE68-C052-056E-27A8-F0BEF8C92107}"/>
              </a:ext>
            </a:extLst>
          </p:cNvPr>
          <p:cNvSpPr/>
          <p:nvPr/>
        </p:nvSpPr>
        <p:spPr>
          <a:xfrm>
            <a:off x="8389" y="0"/>
            <a:ext cx="12176760" cy="6930736"/>
          </a:xfrm>
          <a:prstGeom prst="rect">
            <a:avLst/>
          </a:prstGeom>
          <a:solidFill>
            <a:srgbClr val="14112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_НИИ _РАБОТА\Презентация Школа Этики\Logo_dlya_temnogo_fo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7999" r="-296" b="15334"/>
          <a:stretch/>
        </p:blipFill>
        <p:spPr bwMode="auto">
          <a:xfrm>
            <a:off x="1136941" y="4868466"/>
            <a:ext cx="2439753" cy="17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75D0D7-C277-0B2D-75D1-5C4830D23963}"/>
              </a:ext>
            </a:extLst>
          </p:cNvPr>
          <p:cNvSpPr txBox="1"/>
          <p:nvPr/>
        </p:nvSpPr>
        <p:spPr>
          <a:xfrm>
            <a:off x="1744261" y="1170833"/>
            <a:ext cx="8757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2005">
              <a:tabLst>
                <a:tab pos="328655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этической среды  научного профессионального сообщества </a:t>
            </a:r>
            <a:b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фактор достижения научно-технологического лидерства Российской Федерации </a:t>
            </a:r>
            <a:endParaRPr lang="de-DE" sz="8800" b="1" kern="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DC7BA-6699-7787-9009-3FDF1F58D414}"/>
              </a:ext>
            </a:extLst>
          </p:cNvPr>
          <p:cNvSpPr txBox="1"/>
          <p:nvPr/>
        </p:nvSpPr>
        <p:spPr>
          <a:xfrm>
            <a:off x="7452238" y="5203988"/>
            <a:ext cx="6104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директор</a:t>
            </a: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ЗУДИН </a:t>
            </a:r>
            <a:b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АЛЕКСАНДР БОРИСОВИЧ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EA9C0BD-9190-5E25-448C-FB1AE73C7275}"/>
              </a:ext>
            </a:extLst>
          </p:cNvPr>
          <p:cNvCxnSpPr/>
          <p:nvPr/>
        </p:nvCxnSpPr>
        <p:spPr>
          <a:xfrm>
            <a:off x="2725915" y="4523794"/>
            <a:ext cx="7121237" cy="0"/>
          </a:xfrm>
          <a:prstGeom prst="line">
            <a:avLst/>
          </a:prstGeom>
          <a:ln>
            <a:solidFill>
              <a:srgbClr val="E0BF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строительство, Дворец&#10;&#10;Автоматически созданное описание">
            <a:extLst>
              <a:ext uri="{FF2B5EF4-FFF2-40B4-BE49-F238E27FC236}">
                <a16:creationId xmlns:a16="http://schemas.microsoft.com/office/drawing/2014/main" id="{49346AAB-FB1F-AC52-9C73-0D448442E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842"/>
          <a:stretch/>
        </p:blipFill>
        <p:spPr>
          <a:xfrm>
            <a:off x="4322282" y="5127843"/>
            <a:ext cx="2127759" cy="703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5FC16D-D746-7853-8CE0-0BFDB2F2D01D}"/>
              </a:ext>
            </a:extLst>
          </p:cNvPr>
          <p:cNvSpPr txBox="1"/>
          <p:nvPr/>
        </p:nvSpPr>
        <p:spPr>
          <a:xfrm>
            <a:off x="4165960" y="5831050"/>
            <a:ext cx="24404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ФГБНУ « Национальный НИИ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здоровья имени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Н. А. Семашко»</a:t>
            </a:r>
          </a:p>
        </p:txBody>
      </p:sp>
    </p:spTree>
    <p:extLst>
      <p:ext uri="{BB962C8B-B14F-4D97-AF65-F5344CB8AC3E}">
        <p14:creationId xmlns:p14="http://schemas.microsoft.com/office/powerpoint/2010/main" val="65707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B46DC0B8-A272-4EDE-BD15-6833F7FF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168275"/>
            <a:ext cx="20955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60BDF97E-2532-42F0-8DD0-1E21B25A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84138"/>
            <a:ext cx="7548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ноября 2023 года </a:t>
            </a:r>
            <a:r>
              <a:rPr lang="ru-RU" altLang="ru-RU" sz="2400" b="1" dirty="0">
                <a:solidFill>
                  <a:prstClr val="white"/>
                </a:solidFill>
              </a:rPr>
              <a:t>на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 Конгрессе молодых ученых на федеральной территории Сириус, в рамках заседания рабочей группы по нормативному правовому регулированию и биоэтике в сфере генетических технологий, состоялось торжественное открытие «Школы этики научных исследований».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2" name="TextBox 6">
            <a:extLst>
              <a:ext uri="{FF2B5EF4-FFF2-40B4-BE49-F238E27FC236}">
                <a16:creationId xmlns:a16="http://schemas.microsoft.com/office/drawing/2014/main" id="{7ABD91AE-E52C-42BA-B416-311D73E2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611438"/>
            <a:ext cx="75485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торжественном заседании приняли участие: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Фальков Валерий Николаевич, Министр науки и высшего образования Российской Федерации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Мурашко Михаил Альбертович, Министр здравоохранения Российской Федерации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Воронцова Мария Владимировна, член президиума Общероссийской общественной организации «Российская ассоциация содействия науке»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Нечаева Елена Константиновна, заместитель начальника Управления Президента Российской Федерации по научно-образовательной политике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Филиппов Владимир Михайлович, Председатель ВАК, Президент Российского университета дружбы народов имени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Патриса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Лумумбы, академик Российской академии образования, доктор физико-математических наук, профессор</a:t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Зудин Александр Борисович, директор ФГБНУ «Национальный НИИ общественного здоровья имени Н.А. Семашко», доктор медицинских наук.</a:t>
            </a:r>
          </a:p>
        </p:txBody>
      </p:sp>
      <p:pic>
        <p:nvPicPr>
          <p:cNvPr id="2053" name="Рисунок 4">
            <a:extLst>
              <a:ext uri="{FF2B5EF4-FFF2-40B4-BE49-F238E27FC236}">
                <a16:creationId xmlns:a16="http://schemas.microsoft.com/office/drawing/2014/main" id="{A99A5F6A-D5D6-4828-A69F-5F24842A3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4138"/>
            <a:ext cx="1447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55E475-03A5-E45D-2E42-014F122D3FB4}"/>
              </a:ext>
            </a:extLst>
          </p:cNvPr>
          <p:cNvSpPr txBox="1"/>
          <p:nvPr/>
        </p:nvSpPr>
        <p:spPr>
          <a:xfrm>
            <a:off x="166578" y="178793"/>
            <a:ext cx="10149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411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ОТКРЫТАЯ ШКОЛА ЭТИКИ НАУЧНЫХ ИССЛЕДОВАНИЙ: </a:t>
            </a:r>
            <a:r>
              <a:rPr lang="ru-RU" sz="2800" b="1" dirty="0">
                <a:solidFill>
                  <a:srgbClr val="E0BF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 НА ГЛОБАЛЬНЫЕ ВЫЗОВЫ РАЗВИТИЯ НАУКИ И ТЕХНОЛОГИЙ</a:t>
            </a:r>
          </a:p>
        </p:txBody>
      </p:sp>
      <p:cxnSp>
        <p:nvCxnSpPr>
          <p:cNvPr id="2" name="Straight Connector 29">
            <a:extLst>
              <a:ext uri="{FF2B5EF4-FFF2-40B4-BE49-F238E27FC236}">
                <a16:creationId xmlns:a16="http://schemas.microsoft.com/office/drawing/2014/main" id="{276BE941-AB0A-A7BD-B7E6-B376135B4E75}"/>
              </a:ext>
            </a:extLst>
          </p:cNvPr>
          <p:cNvCxnSpPr>
            <a:cxnSpLocks/>
          </p:cNvCxnSpPr>
          <p:nvPr/>
        </p:nvCxnSpPr>
        <p:spPr>
          <a:xfrm flipV="1">
            <a:off x="317495" y="1673354"/>
            <a:ext cx="9825314" cy="24557"/>
          </a:xfrm>
          <a:prstGeom prst="line">
            <a:avLst/>
          </a:prstGeom>
          <a:ln w="38100" cap="rnd">
            <a:solidFill>
              <a:srgbClr val="E0BF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9A05B1-C16B-79A9-17BF-436898757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111" y="232331"/>
            <a:ext cx="1116781" cy="8716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93716D4-9974-5EA7-4F22-DE54EFD50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0" y="1978392"/>
            <a:ext cx="3346139" cy="26116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0F55A6C-C7A7-6902-57E9-49CA5056E012}"/>
              </a:ext>
            </a:extLst>
          </p:cNvPr>
          <p:cNvSpPr/>
          <p:nvPr/>
        </p:nvSpPr>
        <p:spPr>
          <a:xfrm>
            <a:off x="9831806" y="1884219"/>
            <a:ext cx="2092036" cy="436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576AC-3457-6FF4-8A95-79F5AF71F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35" y="3561441"/>
            <a:ext cx="1530578" cy="543309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9A33CC-8DBE-6CF9-D5E1-A889CF0EF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808" y="2504520"/>
            <a:ext cx="1565865" cy="421214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136E2D-CCE5-05E6-4512-E3975F5B42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04" t="38236" r="41395" b="51721"/>
          <a:stretch/>
        </p:blipFill>
        <p:spPr>
          <a:xfrm>
            <a:off x="10142809" y="1921723"/>
            <a:ext cx="1498711" cy="4729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E16CF5-32EB-6A67-B922-B6B611D09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80" t="52049" r="72529" b="37365"/>
          <a:stretch/>
        </p:blipFill>
        <p:spPr>
          <a:xfrm>
            <a:off x="10204376" y="4269021"/>
            <a:ext cx="1413038" cy="472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2C7F2C-F2D5-EB4C-B8D1-0F58408847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16" t="54176" r="40087" b="36984"/>
          <a:stretch/>
        </p:blipFill>
        <p:spPr>
          <a:xfrm>
            <a:off x="10168398" y="4887601"/>
            <a:ext cx="1498711" cy="3764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2C24F2-72B5-1D63-BD60-A512C0FF2A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733" t="51783" r="11471" b="37324"/>
          <a:stretch/>
        </p:blipFill>
        <p:spPr>
          <a:xfrm>
            <a:off x="10182341" y="5367400"/>
            <a:ext cx="1526332" cy="543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CA25168-7F71-1707-1582-AC7DD2908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703" y="3094927"/>
            <a:ext cx="1498711" cy="48205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0615B0-263D-908B-979D-9960BB81008C}"/>
              </a:ext>
            </a:extLst>
          </p:cNvPr>
          <p:cNvSpPr txBox="1"/>
          <p:nvPr/>
        </p:nvSpPr>
        <p:spPr>
          <a:xfrm>
            <a:off x="4147434" y="1850215"/>
            <a:ext cx="5348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Школа этики научных исследований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- это постоянно действующая образовательная площадка для обучения этики и честности при планировании и проведении исследований в области науки о жизни.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10B0EAA7-D0A4-77A9-6144-8F399E13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1300" cy="241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38088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hlinkClick r:id="" action="ppaction://noaction"/>
              </a:rPr>
              <a:t>НайтиПеревести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YS Text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A91C2-875A-0269-70A7-3B265DC75CD9}"/>
              </a:ext>
            </a:extLst>
          </p:cNvPr>
          <p:cNvSpPr txBox="1"/>
          <p:nvPr/>
        </p:nvSpPr>
        <p:spPr>
          <a:xfrm>
            <a:off x="434525" y="4792668"/>
            <a:ext cx="9090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E0BF6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E0BF6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Школа этики научных исследований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инициативный некоммерческий образовательный проект ФГБНУ «Национальный НИИ общественного здоровья имени Н.А. Семашко»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C4043D-17EC-34FD-31F0-2B419890BC0E}"/>
              </a:ext>
            </a:extLst>
          </p:cNvPr>
          <p:cNvSpPr/>
          <p:nvPr/>
        </p:nvSpPr>
        <p:spPr>
          <a:xfrm>
            <a:off x="4103281" y="3342880"/>
            <a:ext cx="5489101" cy="1406042"/>
          </a:xfrm>
          <a:prstGeom prst="rect">
            <a:avLst/>
          </a:prstGeom>
          <a:solidFill>
            <a:srgbClr val="F0E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47DE4-83D4-D895-418F-3390752BE6B0}"/>
              </a:ext>
            </a:extLst>
          </p:cNvPr>
          <p:cNvSpPr txBox="1"/>
          <p:nvPr/>
        </p:nvSpPr>
        <p:spPr>
          <a:xfrm>
            <a:off x="4214120" y="3401516"/>
            <a:ext cx="53480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4112C"/>
                </a:solidFill>
                <a:effectLst/>
              </a:rPr>
              <a:t>МИССИЯ ШКОЛЫ: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продвижение этических подходов в исследовательской работе как гарантии подлинной культуры научной деятельности.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3649FF7-7115-A8CB-D6F8-788DE7C0B500}"/>
              </a:ext>
            </a:extLst>
          </p:cNvPr>
          <p:cNvCxnSpPr/>
          <p:nvPr/>
        </p:nvCxnSpPr>
        <p:spPr>
          <a:xfrm>
            <a:off x="474820" y="4742793"/>
            <a:ext cx="3346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5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0C8DA57F-8324-4AE3-B0AB-E462D831B968}"/>
              </a:ext>
            </a:extLst>
          </p:cNvPr>
          <p:cNvCxnSpPr>
            <a:cxnSpLocks/>
          </p:cNvCxnSpPr>
          <p:nvPr/>
        </p:nvCxnSpPr>
        <p:spPr>
          <a:xfrm flipV="1">
            <a:off x="317495" y="1183187"/>
            <a:ext cx="9825314" cy="24557"/>
          </a:xfrm>
          <a:prstGeom prst="line">
            <a:avLst/>
          </a:prstGeom>
          <a:ln w="38100" cap="rnd">
            <a:solidFill>
              <a:srgbClr val="E0BF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198EFC-A7DB-1F95-403B-604B3AFCF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111" y="232331"/>
            <a:ext cx="1116781" cy="871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7B0B7-8E9E-04BC-5532-CB8778ED5B30}"/>
              </a:ext>
            </a:extLst>
          </p:cNvPr>
          <p:cNvSpPr txBox="1"/>
          <p:nvPr/>
        </p:nvSpPr>
        <p:spPr>
          <a:xfrm>
            <a:off x="166578" y="455630"/>
            <a:ext cx="10149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411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КОНЦЕПЦИИ ФОРМИРОВАНИЯ ЭТИЧЕСКОЙ СРЕДЫ В  НАУЧНОМ ПРОФЕССИОНАЛЬНОМ СООБЩЕСТВЕ </a:t>
            </a:r>
          </a:p>
          <a:p>
            <a:r>
              <a:rPr lang="ru-RU" sz="2200" b="1" dirty="0">
                <a:solidFill>
                  <a:srgbClr val="1411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области общественного здоровья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AD7617-2B75-F342-6796-E17A96CADA96}"/>
              </a:ext>
            </a:extLst>
          </p:cNvPr>
          <p:cNvSpPr/>
          <p:nvPr/>
        </p:nvSpPr>
        <p:spPr>
          <a:xfrm>
            <a:off x="546755" y="2593572"/>
            <a:ext cx="2392453" cy="2167870"/>
          </a:xfrm>
          <a:prstGeom prst="rect">
            <a:avLst/>
          </a:prstGeom>
          <a:solidFill>
            <a:srgbClr val="F0E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4112C"/>
                </a:solidFill>
              </a:rPr>
              <a:t>Проведение исследований </a:t>
            </a:r>
            <a:br>
              <a:rPr lang="ru-RU" sz="1600" dirty="0">
                <a:solidFill>
                  <a:srgbClr val="14112C"/>
                </a:solidFill>
              </a:rPr>
            </a:br>
            <a:r>
              <a:rPr lang="ru-RU" sz="1600" dirty="0">
                <a:solidFill>
                  <a:srgbClr val="14112C"/>
                </a:solidFill>
              </a:rPr>
              <a:t>и определение социальной востребованности, актуальности,</a:t>
            </a:r>
            <a:br>
              <a:rPr lang="ru-RU" sz="1600" dirty="0">
                <a:solidFill>
                  <a:srgbClr val="14112C"/>
                </a:solidFill>
              </a:rPr>
            </a:br>
            <a:r>
              <a:rPr lang="ru-RU" sz="1600" dirty="0">
                <a:solidFill>
                  <a:srgbClr val="14112C"/>
                </a:solidFill>
              </a:rPr>
              <a:t>перспективности развития этики научных исследований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333DB6-3DBE-F32B-F90F-0564502931FA}"/>
              </a:ext>
            </a:extLst>
          </p:cNvPr>
          <p:cNvSpPr/>
          <p:nvPr/>
        </p:nvSpPr>
        <p:spPr>
          <a:xfrm>
            <a:off x="725728" y="1230048"/>
            <a:ext cx="1960778" cy="128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0BF67"/>
                </a:solidFill>
              </a:rPr>
              <a:t>1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684C48-D731-F8FF-91EE-EE0575BF87A6}"/>
              </a:ext>
            </a:extLst>
          </p:cNvPr>
          <p:cNvSpPr/>
          <p:nvPr/>
        </p:nvSpPr>
        <p:spPr>
          <a:xfrm>
            <a:off x="3059039" y="2593572"/>
            <a:ext cx="2392453" cy="2167870"/>
          </a:xfrm>
          <a:prstGeom prst="rect">
            <a:avLst/>
          </a:prstGeom>
          <a:solidFill>
            <a:srgbClr val="F0E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4112C"/>
                </a:solidFill>
              </a:rPr>
              <a:t>Старт образовательного проекта «Школа этики научных исследований»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77F97C-7017-B277-2897-450C0A3CD336}"/>
              </a:ext>
            </a:extLst>
          </p:cNvPr>
          <p:cNvSpPr/>
          <p:nvPr/>
        </p:nvSpPr>
        <p:spPr>
          <a:xfrm>
            <a:off x="5571323" y="2593573"/>
            <a:ext cx="3151763" cy="2142506"/>
          </a:xfrm>
          <a:prstGeom prst="rect">
            <a:avLst/>
          </a:prstGeom>
          <a:solidFill>
            <a:srgbClr val="F0E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4112C"/>
                </a:solidFill>
              </a:rPr>
              <a:t>Формирование профессионального сообщества на основе продвижения этических принципов и качественной методологии научной деятельности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B8DC99-3A71-E034-49DD-9CD2C9199036}"/>
              </a:ext>
            </a:extLst>
          </p:cNvPr>
          <p:cNvSpPr/>
          <p:nvPr/>
        </p:nvSpPr>
        <p:spPr>
          <a:xfrm>
            <a:off x="8842917" y="2593573"/>
            <a:ext cx="2802328" cy="2142505"/>
          </a:xfrm>
          <a:prstGeom prst="rect">
            <a:avLst/>
          </a:prstGeom>
          <a:solidFill>
            <a:srgbClr val="F0E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 этической профессиональной среды.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Разработка Этического кодекса российских исследователей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 др. документов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F14A4-4BF3-F43F-CEA0-018B285ECC7C}"/>
              </a:ext>
            </a:extLst>
          </p:cNvPr>
          <p:cNvSpPr txBox="1"/>
          <p:nvPr/>
        </p:nvSpPr>
        <p:spPr>
          <a:xfrm>
            <a:off x="919923" y="4736079"/>
            <a:ext cx="2064470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4112C"/>
                </a:solidFill>
              </a:rPr>
              <a:t>2021-2022 годы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D1A0B-7AA2-7342-F30E-8419A781FCEF}"/>
              </a:ext>
            </a:extLst>
          </p:cNvPr>
          <p:cNvSpPr txBox="1"/>
          <p:nvPr/>
        </p:nvSpPr>
        <p:spPr>
          <a:xfrm>
            <a:off x="3714140" y="4749207"/>
            <a:ext cx="1762813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4112C"/>
                </a:solidFill>
              </a:rPr>
              <a:t>2023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C77BD4-F108-806A-93D2-2A03D75F87A2}"/>
              </a:ext>
            </a:extLst>
          </p:cNvPr>
          <p:cNvSpPr txBox="1"/>
          <p:nvPr/>
        </p:nvSpPr>
        <p:spPr>
          <a:xfrm>
            <a:off x="6641637" y="4761442"/>
            <a:ext cx="1762813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4112C"/>
                </a:solidFill>
              </a:rPr>
              <a:t>2024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78A6F-B474-69FA-8CBE-CFA504CBE2AA}"/>
              </a:ext>
            </a:extLst>
          </p:cNvPr>
          <p:cNvSpPr txBox="1"/>
          <p:nvPr/>
        </p:nvSpPr>
        <p:spPr>
          <a:xfrm>
            <a:off x="9287239" y="4742029"/>
            <a:ext cx="21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4112C"/>
                </a:solidFill>
              </a:rPr>
              <a:t>2025 – 2026  годы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302262-B00D-B80A-D763-E6448F4CA20D}"/>
              </a:ext>
            </a:extLst>
          </p:cNvPr>
          <p:cNvSpPr txBox="1"/>
          <p:nvPr/>
        </p:nvSpPr>
        <p:spPr>
          <a:xfrm>
            <a:off x="2916555" y="5293270"/>
            <a:ext cx="8290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411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Национальный НИИ общественного здоровья имени Н.А. Семашко – инициатор Школы и формирования профессионального сообщества, оператор процессов внедрения этики научных исследований в области науки о жизни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93672-620F-34D0-B204-D7EF167ADE93}"/>
              </a:ext>
            </a:extLst>
          </p:cNvPr>
          <p:cNvSpPr txBox="1"/>
          <p:nvPr/>
        </p:nvSpPr>
        <p:spPr>
          <a:xfrm>
            <a:off x="1300971" y="2212231"/>
            <a:ext cx="798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0BF67"/>
                </a:solidFill>
              </a:rPr>
              <a:t>этап</a:t>
            </a:r>
            <a:endParaRPr lang="ru-RU" b="1" dirty="0">
              <a:solidFill>
                <a:srgbClr val="E0BF67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5FADC19-C170-FB9F-36C4-EA56C3F66932}"/>
              </a:ext>
            </a:extLst>
          </p:cNvPr>
          <p:cNvSpPr/>
          <p:nvPr/>
        </p:nvSpPr>
        <p:spPr>
          <a:xfrm>
            <a:off x="3284642" y="1230048"/>
            <a:ext cx="1960778" cy="128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0BF67"/>
                </a:solidFill>
              </a:rPr>
              <a:t>2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17A801-B390-90CA-E264-2CCAAAE8D7A8}"/>
              </a:ext>
            </a:extLst>
          </p:cNvPr>
          <p:cNvSpPr txBox="1"/>
          <p:nvPr/>
        </p:nvSpPr>
        <p:spPr>
          <a:xfrm>
            <a:off x="3859885" y="2212231"/>
            <a:ext cx="798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0BF67"/>
                </a:solidFill>
              </a:rPr>
              <a:t>этап</a:t>
            </a:r>
            <a:endParaRPr lang="ru-RU" b="1" dirty="0">
              <a:solidFill>
                <a:srgbClr val="E0BF67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8096CA5-7207-401F-7FBA-9FE40A93735B}"/>
              </a:ext>
            </a:extLst>
          </p:cNvPr>
          <p:cNvSpPr/>
          <p:nvPr/>
        </p:nvSpPr>
        <p:spPr>
          <a:xfrm>
            <a:off x="6148930" y="1230048"/>
            <a:ext cx="1960778" cy="128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0BF67"/>
                </a:solidFill>
              </a:rPr>
              <a:t>3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942E52-598A-A6E4-1859-7E00B8638F4D}"/>
              </a:ext>
            </a:extLst>
          </p:cNvPr>
          <p:cNvSpPr txBox="1"/>
          <p:nvPr/>
        </p:nvSpPr>
        <p:spPr>
          <a:xfrm>
            <a:off x="6724173" y="2212231"/>
            <a:ext cx="798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0BF67"/>
                </a:solidFill>
              </a:rPr>
              <a:t>этап</a:t>
            </a:r>
            <a:endParaRPr lang="ru-RU" b="1" dirty="0">
              <a:solidFill>
                <a:srgbClr val="E0BF67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A67A39B-4100-FDCA-0B4C-CA8866B0BEFD}"/>
              </a:ext>
            </a:extLst>
          </p:cNvPr>
          <p:cNvSpPr/>
          <p:nvPr/>
        </p:nvSpPr>
        <p:spPr>
          <a:xfrm>
            <a:off x="9188268" y="1230048"/>
            <a:ext cx="1960778" cy="128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0BF67"/>
                </a:solidFill>
              </a:rPr>
              <a:t>4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216D7D-63E7-2D39-9D92-7254399D04F6}"/>
              </a:ext>
            </a:extLst>
          </p:cNvPr>
          <p:cNvSpPr txBox="1"/>
          <p:nvPr/>
        </p:nvSpPr>
        <p:spPr>
          <a:xfrm>
            <a:off x="9763511" y="2212231"/>
            <a:ext cx="798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0BF67"/>
                </a:solidFill>
              </a:rPr>
              <a:t>этап</a:t>
            </a:r>
            <a:endParaRPr lang="ru-RU" b="1" dirty="0">
              <a:solidFill>
                <a:srgbClr val="E0B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C630D0-9347-3EE0-5227-523F4E37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6" y="2758445"/>
            <a:ext cx="3458732" cy="19772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815D-F36B-3692-9183-280E9ABD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6" y="235450"/>
            <a:ext cx="11584643" cy="8229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2526B"/>
                </a:solidFill>
              </a:rPr>
              <a:t>Школа Этики научных исследований. Цифры и факты. 2024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64D4D-6A2F-211D-529E-20D2640BA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657" y="1288923"/>
            <a:ext cx="4317703" cy="462396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23 лекции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4 семинара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</a:t>
            </a:r>
            <a:r>
              <a:rPr lang="en-US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&gt; </a:t>
            </a: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800 слушателей 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&gt; </a:t>
            </a: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42526B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&gt; </a:t>
            </a: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3000 вопросов 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2526B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комментариев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4CAEA0B-1F77-4F37-0EEF-FE944A04D06F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261120" y="1305890"/>
          <a:ext cx="3528821" cy="457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FAA04EE-698E-FE70-4E14-FC45879AEF2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98381" y="1296714"/>
          <a:ext cx="3978666" cy="456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CF3388-EFAA-82B6-B050-208BF56C0097}"/>
              </a:ext>
            </a:extLst>
          </p:cNvPr>
          <p:cNvSpPr txBox="1"/>
          <p:nvPr/>
        </p:nvSpPr>
        <p:spPr>
          <a:xfrm>
            <a:off x="9969946" y="6097736"/>
            <a:ext cx="31683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опрос слушателей</a:t>
            </a:r>
          </a:p>
        </p:txBody>
      </p:sp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F71670B7-0630-77BE-B776-3022CD677D73}"/>
              </a:ext>
            </a:extLst>
          </p:cNvPr>
          <p:cNvCxnSpPr>
            <a:cxnSpLocks/>
          </p:cNvCxnSpPr>
          <p:nvPr/>
        </p:nvCxnSpPr>
        <p:spPr>
          <a:xfrm flipV="1">
            <a:off x="340657" y="1066618"/>
            <a:ext cx="11445875" cy="10423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26AA708D-E05E-5C8D-87F3-D05350A114D9}"/>
              </a:ext>
            </a:extLst>
          </p:cNvPr>
          <p:cNvCxnSpPr>
            <a:cxnSpLocks/>
          </p:cNvCxnSpPr>
          <p:nvPr/>
        </p:nvCxnSpPr>
        <p:spPr>
          <a:xfrm flipV="1">
            <a:off x="414131" y="1675535"/>
            <a:ext cx="1252616" cy="1141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F7DDAB49-8951-B2DE-83F6-3D401AEF5C16}"/>
              </a:ext>
            </a:extLst>
          </p:cNvPr>
          <p:cNvCxnSpPr>
            <a:cxnSpLocks/>
          </p:cNvCxnSpPr>
          <p:nvPr/>
        </p:nvCxnSpPr>
        <p:spPr>
          <a:xfrm flipV="1">
            <a:off x="773332" y="2057688"/>
            <a:ext cx="1252616" cy="1141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54E05EBB-F6FD-8444-DB78-C3D771B37F2C}"/>
              </a:ext>
            </a:extLst>
          </p:cNvPr>
          <p:cNvCxnSpPr>
            <a:cxnSpLocks/>
          </p:cNvCxnSpPr>
          <p:nvPr/>
        </p:nvCxnSpPr>
        <p:spPr>
          <a:xfrm flipV="1">
            <a:off x="1072627" y="2439841"/>
            <a:ext cx="1252616" cy="1141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0CF5A5B6-452C-A860-0C01-EDC03915858B}"/>
              </a:ext>
            </a:extLst>
          </p:cNvPr>
          <p:cNvCxnSpPr>
            <a:cxnSpLocks/>
          </p:cNvCxnSpPr>
          <p:nvPr/>
        </p:nvCxnSpPr>
        <p:spPr>
          <a:xfrm flipV="1">
            <a:off x="413409" y="5371376"/>
            <a:ext cx="1252616" cy="1141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25FB-02BF-1CF3-8B18-6C27E1DD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FE550-D989-4AC7-4CF3-D57F6702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7" y="209122"/>
            <a:ext cx="10972800" cy="1143000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rgbClr val="42526B"/>
                </a:solidFill>
              </a:rPr>
              <a:t>Развитие Школы этики 2025-2026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4CD7772-12FD-EB2E-5A37-1F001179E991}"/>
              </a:ext>
            </a:extLst>
          </p:cNvPr>
          <p:cNvGraphicFramePr/>
          <p:nvPr>
            <p:extLst/>
          </p:nvPr>
        </p:nvGraphicFramePr>
        <p:xfrm>
          <a:off x="815414" y="1316765"/>
          <a:ext cx="10849205" cy="482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9">
            <a:extLst>
              <a:ext uri="{FF2B5EF4-FFF2-40B4-BE49-F238E27FC236}">
                <a16:creationId xmlns:a16="http://schemas.microsoft.com/office/drawing/2014/main" id="{DAF883D7-05B7-6C41-9D96-CDB280A8F263}"/>
              </a:ext>
            </a:extLst>
          </p:cNvPr>
          <p:cNvCxnSpPr>
            <a:cxnSpLocks/>
          </p:cNvCxnSpPr>
          <p:nvPr/>
        </p:nvCxnSpPr>
        <p:spPr>
          <a:xfrm flipV="1">
            <a:off x="340657" y="1066618"/>
            <a:ext cx="11445875" cy="10423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9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E3E10-3514-D0AE-BD1C-F4A308349F9E}"/>
              </a:ext>
            </a:extLst>
          </p:cNvPr>
          <p:cNvSpPr txBox="1">
            <a:spLocks/>
          </p:cNvSpPr>
          <p:nvPr/>
        </p:nvSpPr>
        <p:spPr>
          <a:xfrm>
            <a:off x="340656" y="235451"/>
            <a:ext cx="11584643" cy="404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dirty="0">
                <a:solidFill>
                  <a:srgbClr val="42526B"/>
                </a:solidFill>
              </a:rPr>
              <a:t>ЭКОСИСТЕМА «ПРОСТРАНСТВО НАУКИ»</a:t>
            </a:r>
          </a:p>
        </p:txBody>
      </p:sp>
      <p:cxnSp>
        <p:nvCxnSpPr>
          <p:cNvPr id="3" name="Straight Connector 29">
            <a:extLst>
              <a:ext uri="{FF2B5EF4-FFF2-40B4-BE49-F238E27FC236}">
                <a16:creationId xmlns:a16="http://schemas.microsoft.com/office/drawing/2014/main" id="{B7A2DE18-96A3-71D6-1EFA-229F377B4760}"/>
              </a:ext>
            </a:extLst>
          </p:cNvPr>
          <p:cNvCxnSpPr>
            <a:cxnSpLocks/>
          </p:cNvCxnSpPr>
          <p:nvPr/>
        </p:nvCxnSpPr>
        <p:spPr>
          <a:xfrm flipV="1">
            <a:off x="340657" y="680538"/>
            <a:ext cx="11445875" cy="10423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CF928E-1D82-A47C-66FC-0D5A66CD7EF4}"/>
              </a:ext>
            </a:extLst>
          </p:cNvPr>
          <p:cNvSpPr txBox="1"/>
          <p:nvPr/>
        </p:nvSpPr>
        <p:spPr>
          <a:xfrm>
            <a:off x="340656" y="795373"/>
            <a:ext cx="10830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1C0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Формируется для научных исследований, поддержки инноваций и образования в области наук о жизни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6C01C-C916-3A4C-EEBE-E65320947CAC}"/>
              </a:ext>
            </a:extLst>
          </p:cNvPr>
          <p:cNvSpPr txBox="1"/>
          <p:nvPr/>
        </p:nvSpPr>
        <p:spPr>
          <a:xfrm>
            <a:off x="556874" y="1687175"/>
            <a:ext cx="11013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1C0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Экосистема создаст возможности для молодых исследователей развиваться и участвовать в профессиональных сообществах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DB2F3-8BE4-95F3-A00C-3D5AE74BD068}"/>
              </a:ext>
            </a:extLst>
          </p:cNvPr>
          <p:cNvSpPr txBox="1"/>
          <p:nvPr/>
        </p:nvSpPr>
        <p:spPr>
          <a:xfrm>
            <a:off x="3015594" y="233350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rgbClr val="1C0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ЭКОСИСТЕМА «ПРОСТРАНСТВО НАУКИ»: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0C2C7-611F-34FF-A01F-24F0377E7737}"/>
              </a:ext>
            </a:extLst>
          </p:cNvPr>
          <p:cNvSpPr txBox="1"/>
          <p:nvPr/>
        </p:nvSpPr>
        <p:spPr>
          <a:xfrm>
            <a:off x="995680" y="3737650"/>
            <a:ext cx="2763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22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Школа «Старт в науку» (образовательные программы, направленные на формирование научно-исследовательских компетенций)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8689B-52F1-0CE3-D1B5-80634DD09404}"/>
              </a:ext>
            </a:extLst>
          </p:cNvPr>
          <p:cNvSpPr txBox="1"/>
          <p:nvPr/>
        </p:nvSpPr>
        <p:spPr>
          <a:xfrm>
            <a:off x="4410857" y="3737650"/>
            <a:ext cx="34442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22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Школа этики научных исследований (повышение качества научных исследований, формирование единого этического пространства научной деятельности, внедрение принципов надлежащей исследовательской практики)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0C1C7-8D4D-A7C5-7D50-2D4DE1F18E60}"/>
              </a:ext>
            </a:extLst>
          </p:cNvPr>
          <p:cNvSpPr txBox="1"/>
          <p:nvPr/>
        </p:nvSpPr>
        <p:spPr>
          <a:xfrm>
            <a:off x="7855097" y="3737650"/>
            <a:ext cx="4196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22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Научная лаборатория (формирование критического мышления и исследовательских компетенций посредством работы с наставником). Популяризация достижений отечественной науки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A1B30-4409-8A2C-B0A7-6C1F57C0B1A2}"/>
              </a:ext>
            </a:extLst>
          </p:cNvPr>
          <p:cNvSpPr txBox="1"/>
          <p:nvPr/>
        </p:nvSpPr>
        <p:spPr>
          <a:xfrm>
            <a:off x="2152058" y="323070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CE98E0-B87D-C448-FF3D-D66DF161CC78}"/>
              </a:ext>
            </a:extLst>
          </p:cNvPr>
          <p:cNvSpPr txBox="1"/>
          <p:nvPr/>
        </p:nvSpPr>
        <p:spPr>
          <a:xfrm>
            <a:off x="5907595" y="323070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E7843-46B3-90D1-F3AD-A9E6337BEEA9}"/>
              </a:ext>
            </a:extLst>
          </p:cNvPr>
          <p:cNvSpPr txBox="1"/>
          <p:nvPr/>
        </p:nvSpPr>
        <p:spPr>
          <a:xfrm>
            <a:off x="9664808" y="323070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8653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heme/theme1.xml><?xml version="1.0" encoding="utf-8"?>
<a:theme xmlns:a="http://schemas.openxmlformats.org/drawingml/2006/main" name="Тема Offic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F19E05"/>
      </a:accent2>
      <a:accent3>
        <a:srgbClr val="F2B703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шаблон" id="{9AD4019F-1F66-44E6-AB39-610CC70E5BCC}" vid="{E34DEB95-5B72-4444-B482-EEEAC6405911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F19E05"/>
      </a:accent2>
      <a:accent3>
        <a:srgbClr val="F2B703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шаблон" id="{9AD4019F-1F66-44E6-AB39-610CC70E5BCC}" vid="{E34DEB95-5B72-4444-B482-EEEAC64059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Стандартная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Стандартная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614</Words>
  <Application>Microsoft Office PowerPoint</Application>
  <PresentationFormat>Широкоэкранный</PresentationFormat>
  <Paragraphs>88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Times New Roman</vt:lpstr>
      <vt:lpstr>Wingdings</vt:lpstr>
      <vt:lpstr>YS Text</vt:lpstr>
      <vt:lpstr>Тема Office</vt:lpstr>
      <vt:lpstr>1_Тема Office</vt:lpstr>
      <vt:lpstr>2_Тема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Этики научных исследований. Цифры и факты. 2024 </vt:lpstr>
      <vt:lpstr>Развитие Школы этики 2025-2026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 Иван Иванович</dc:title>
  <dc:creator>Абрамов</dc:creator>
  <cp:lastModifiedBy>Солева Виктория Валерьевна</cp:lastModifiedBy>
  <cp:revision>131</cp:revision>
  <cp:lastPrinted>2025-02-14T09:13:25Z</cp:lastPrinted>
  <dcterms:created xsi:type="dcterms:W3CDTF">2021-02-19T07:51:30Z</dcterms:created>
  <dcterms:modified xsi:type="dcterms:W3CDTF">2025-02-14T10:04:16Z</dcterms:modified>
</cp:coreProperties>
</file>